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2" r:id="rId4"/>
    <p:sldId id="261" r:id="rId5"/>
    <p:sldId id="258" r:id="rId6"/>
    <p:sldId id="266" r:id="rId7"/>
    <p:sldId id="268" r:id="rId8"/>
    <p:sldId id="265" r:id="rId9"/>
    <p:sldId id="259" r:id="rId10"/>
    <p:sldId id="267" r:id="rId11"/>
    <p:sldId id="260" r:id="rId12"/>
    <p:sldId id="263" r:id="rId13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AFAF5"/>
    <a:srgbClr val="FAFAF0"/>
    <a:srgbClr val="FFFAF0"/>
    <a:srgbClr val="3B2919"/>
    <a:srgbClr val="FFB515"/>
    <a:srgbClr val="FFF0CC"/>
    <a:srgbClr val="F35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1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394" y="-30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2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8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6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7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7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0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7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7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B92DD-8C03-4964-B670-7A21C8232217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F882-B5AE-4D4D-984F-509FDFA0B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2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3" y="3554859"/>
            <a:ext cx="166247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flipV="1">
            <a:off x="2066758" y="1006229"/>
            <a:ext cx="2724483" cy="2123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618" y="3552847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 w="28575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85383" y="4152305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F0CC"/>
                </a:solidFill>
              </a:rPr>
              <a:t>백년</a:t>
            </a:r>
            <a:r>
              <a:rPr lang="ko-KR" altLang="en-US" sz="900" b="1" dirty="0" smtClean="0">
                <a:solidFill>
                  <a:srgbClr val="FFF0CC"/>
                </a:solidFill>
              </a:rPr>
              <a:t>교동짬뽕</a:t>
            </a:r>
            <a:endParaRPr lang="en-US" altLang="ko-KR" sz="800" b="1" dirty="0" smtClean="0">
              <a:solidFill>
                <a:srgbClr val="FFF0CC"/>
              </a:solidFill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경기도 고양시 덕양구                         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&gt;&gt;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" y="9253403"/>
            <a:ext cx="6858000" cy="652598"/>
          </a:xfrm>
          <a:prstGeom prst="rect">
            <a:avLst/>
          </a:prstGeom>
          <a:solidFill>
            <a:srgbClr val="3B2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66246" y="3156324"/>
            <a:ext cx="288000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694520" y="9409993"/>
            <a:ext cx="1891865" cy="364132"/>
            <a:chOff x="466851" y="9419448"/>
            <a:chExt cx="1891865" cy="3641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53" y="9419448"/>
              <a:ext cx="1800000" cy="1971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6851" y="9598914"/>
              <a:ext cx="1891865" cy="1846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</a:rPr>
                <a:t>Ⓒ</a:t>
              </a:r>
              <a:r>
                <a:rPr lang="ko-KR" altLang="en-US" sz="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</a:rPr>
                <a:t>team born2eat.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이 사이트는 비영리적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·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학습용으로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제작되었습니다</a:t>
              </a:r>
              <a:r>
                <a:rPr lang="en-US" altLang="ko-KR" sz="400" b="1" dirty="0">
                  <a:solidFill>
                    <a:schemeClr val="bg1"/>
                  </a:solidFill>
                </a:rPr>
                <a:t>.</a:t>
              </a:r>
              <a:endParaRPr lang="en-US" altLang="ko-KR" sz="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59" y="1055979"/>
            <a:ext cx="108000" cy="108000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720980" y="1369485"/>
            <a:ext cx="1419506" cy="150568"/>
          </a:xfrm>
          <a:prstGeom prst="roundRect">
            <a:avLst>
              <a:gd name="adj" fmla="val 50000"/>
            </a:avLst>
          </a:prstGeom>
          <a:solidFill>
            <a:srgbClr val="FFF0C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Where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03405" y="1348540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720979" y="1845322"/>
            <a:ext cx="1419507" cy="1505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What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720979" y="2244838"/>
            <a:ext cx="1419508" cy="1505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When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 rot="10800000">
            <a:off x="3586735" y="2228890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 rot="10800000">
            <a:off x="3577806" y="1828712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5424087" y="3156324"/>
            <a:ext cx="288000" cy="288000"/>
          </a:xfrm>
          <a:prstGeom prst="rect">
            <a:avLst/>
          </a:prstGeom>
          <a:solidFill>
            <a:srgbClr val="FFF0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3191375"/>
            <a:ext cx="216000" cy="21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46" y="3191375"/>
            <a:ext cx="216000" cy="216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786542" y="4550546"/>
            <a:ext cx="5276589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86543" y="4550547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rcRect r="11961"/>
          <a:stretch/>
        </p:blipFill>
        <p:spPr>
          <a:xfrm>
            <a:off x="785383" y="4806129"/>
            <a:ext cx="5265408" cy="30649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383" y="7871106"/>
            <a:ext cx="5265408" cy="1235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246" y="6189304"/>
            <a:ext cx="145052" cy="2949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37" y="4970389"/>
            <a:ext cx="168524" cy="16852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36" y="5659002"/>
            <a:ext cx="168524" cy="16852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09" y="7127908"/>
            <a:ext cx="168524" cy="16852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1" y="7009151"/>
            <a:ext cx="168524" cy="1685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9" y="7378585"/>
            <a:ext cx="168524" cy="16852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91" y="5844572"/>
            <a:ext cx="168524" cy="16852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59" y="7530985"/>
            <a:ext cx="168524" cy="1685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38" y="6246955"/>
            <a:ext cx="168524" cy="16852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71" y="6309930"/>
            <a:ext cx="168524" cy="16852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94" y="6920985"/>
            <a:ext cx="168524" cy="168524"/>
          </a:xfrm>
          <a:prstGeom prst="rect">
            <a:avLst/>
          </a:prstGeom>
        </p:spPr>
      </p:pic>
      <p:sp>
        <p:nvSpPr>
          <p:cNvPr id="69" name="이등변 삼각형 68"/>
          <p:cNvSpPr/>
          <p:nvPr/>
        </p:nvSpPr>
        <p:spPr>
          <a:xfrm flipV="1">
            <a:off x="3367077" y="6096967"/>
            <a:ext cx="123845" cy="10874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002756" y="5795063"/>
            <a:ext cx="852488" cy="3371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014907" y="5804359"/>
            <a:ext cx="837955" cy="128133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smtClean="0">
                <a:solidFill>
                  <a:schemeClr val="tx1"/>
                </a:solidFill>
              </a:rPr>
              <a:t>백년교동짬뽕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014908" y="5939128"/>
            <a:ext cx="82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" b="1" dirty="0" smtClean="0">
                <a:solidFill>
                  <a:schemeClr val="tx1"/>
                </a:solidFill>
              </a:rPr>
              <a:t>경기도 고양시 덕양구</a:t>
            </a:r>
            <a:endParaRPr lang="en-US" altLang="ko-KR" sz="400" b="1" dirty="0" smtClean="0">
              <a:solidFill>
                <a:schemeClr val="tx1"/>
              </a:solidFill>
            </a:endParaRPr>
          </a:p>
          <a:p>
            <a:r>
              <a:rPr lang="ko-KR" altLang="en-US" sz="400" b="1" dirty="0" err="1" smtClean="0">
                <a:solidFill>
                  <a:schemeClr val="tx1"/>
                </a:solidFill>
              </a:rPr>
              <a:t>교동짬뽕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2604944" y="3561542"/>
            <a:ext cx="165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2605798" y="3558913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604506" y="4152322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>
                    <a:lumMod val="75000"/>
                  </a:schemeClr>
                </a:solidFill>
              </a:rPr>
              <a:t>울프강스테이크하우스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중구    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5" name="그림 74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407132" y="3558913"/>
            <a:ext cx="1656000" cy="93600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4407132" y="3558912"/>
            <a:ext cx="1656000" cy="9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408653" y="415204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chemeClr val="bg1">
                    <a:lumMod val="75000"/>
                  </a:schemeClr>
                </a:solidFill>
              </a:rPr>
              <a:t>등나무집</a:t>
            </a:r>
            <a:endParaRPr lang="en-US" altLang="ko-KR" sz="9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</a:rPr>
              <a:t>서울시 동작구                                         </a:t>
            </a:r>
            <a:r>
              <a:rPr lang="en-US" altLang="ko-KR" sz="700" b="1" dirty="0" smtClean="0">
                <a:solidFill>
                  <a:schemeClr val="bg1">
                    <a:lumMod val="75000"/>
                  </a:schemeClr>
                </a:solidFill>
              </a:rPr>
              <a:t>&gt;&gt;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83519" y="9487369"/>
            <a:ext cx="2008883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함께 만들어가는 맛집 지도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------ 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맛집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제보</a:t>
            </a:r>
            <a:r>
              <a:rPr lang="en-US" altLang="ko-KR" sz="600" b="1" u="sng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600" b="1" u="sng" dirty="0" smtClean="0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956382" y="1571595"/>
            <a:ext cx="2950495" cy="123336"/>
            <a:chOff x="2147051" y="1571595"/>
            <a:chExt cx="2950495" cy="12333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147051" y="1571595"/>
              <a:ext cx="414808" cy="122136"/>
            </a:xfrm>
            <a:prstGeom prst="roundRect">
              <a:avLst/>
            </a:prstGeom>
            <a:solidFill>
              <a:srgbClr val="FFFAF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전국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603060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서울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023193" y="1571595"/>
              <a:ext cx="424178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수도권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478400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강원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890079" y="15727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충청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301758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호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남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4713437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영남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모서리가 둥근 직사각형 89"/>
          <p:cNvSpPr/>
          <p:nvPr/>
        </p:nvSpPr>
        <p:spPr>
          <a:xfrm>
            <a:off x="871538" y="3602847"/>
            <a:ext cx="352425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>
                <a:solidFill>
                  <a:schemeClr val="tx1"/>
                </a:solidFill>
              </a:rPr>
              <a:t>혼밥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257004" y="3603476"/>
            <a:ext cx="429381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가성비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706296" y="3605079"/>
            <a:ext cx="429071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데이트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166568" y="3605708"/>
            <a:ext cx="479096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</a:rPr>
              <a:t>교통편리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4506882" y="3602218"/>
            <a:ext cx="352425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tx1"/>
                </a:solidFill>
              </a:rPr>
              <a:t>가족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903259" y="3602309"/>
            <a:ext cx="479096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>
                <a:solidFill>
                  <a:schemeClr val="tx1"/>
                </a:solidFill>
              </a:rPr>
              <a:t>주차가능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67696" y="3164529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이런 맛집은 어때요</a:t>
            </a:r>
            <a:r>
              <a:rPr lang="en-US" altLang="ko-KR" sz="1200" b="1" dirty="0" smtClean="0"/>
              <a:t>?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0232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4892" y="414127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잇메이트</a:t>
            </a:r>
            <a:r>
              <a:rPr lang="en-US" altLang="ko-KR" sz="800" dirty="0" smtClean="0"/>
              <a:t>58</a:t>
            </a:r>
            <a:endParaRPr lang="en-US" altLang="ko-KR" sz="800" dirty="0" smtClean="0"/>
          </a:p>
          <a:p>
            <a:r>
              <a:rPr lang="ko-KR" altLang="en-US" sz="800" dirty="0" smtClean="0"/>
              <a:t>후기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개  </a:t>
            </a:r>
            <a:r>
              <a:rPr lang="en-US" altLang="ko-KR" sz="800" dirty="0" smtClean="0"/>
              <a:t>|   </a:t>
            </a:r>
            <a:r>
              <a:rPr lang="ko-KR" altLang="en-US" sz="800" dirty="0" err="1" smtClean="0"/>
              <a:t>평균별점</a:t>
            </a:r>
            <a:r>
              <a:rPr lang="ko-KR" altLang="en-US" sz="800" dirty="0" smtClean="0"/>
              <a:t> ★</a:t>
            </a:r>
            <a:r>
              <a:rPr lang="en-US" altLang="ko-KR" sz="800" dirty="0" smtClean="0"/>
              <a:t>4.1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6385" y="3951181"/>
            <a:ext cx="5438480" cy="18211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36297" y="4086716"/>
            <a:ext cx="442841" cy="447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63093" y="4659655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친절해요</a:t>
            </a:r>
            <a:r>
              <a:rPr lang="ko-KR" altLang="en-US" sz="800" dirty="0" smtClean="0"/>
              <a:t> ☀    </a:t>
            </a:r>
            <a:r>
              <a:rPr lang="ko-KR" altLang="en-US" sz="800" dirty="0" err="1" smtClean="0"/>
              <a:t>가성비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굿</a:t>
            </a:r>
            <a:r>
              <a:rPr lang="ko-KR" altLang="en-US" sz="800" dirty="0" smtClean="0"/>
              <a:t> 👍</a:t>
            </a:r>
            <a:endParaRPr lang="en-US" altLang="ko-KR" sz="8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863093" y="4994454"/>
            <a:ext cx="5122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우선 가격을 선도하는 곳</a:t>
            </a:r>
            <a:r>
              <a:rPr lang="en-US" altLang="ko-KR" sz="800" dirty="0"/>
              <a:t>,, </a:t>
            </a:r>
            <a:r>
              <a:rPr lang="ko-KR" altLang="en-US" sz="800" dirty="0"/>
              <a:t>많이 </a:t>
            </a:r>
            <a:r>
              <a:rPr lang="ko-KR" altLang="en-US" sz="800" dirty="0" err="1"/>
              <a:t>앞서있음</a:t>
            </a:r>
            <a:r>
              <a:rPr lang="ko-KR" altLang="en-US" sz="800" dirty="0"/>
              <a:t> 확실히 탕에 </a:t>
            </a:r>
            <a:r>
              <a:rPr lang="ko-KR" altLang="en-US" sz="800" dirty="0" err="1"/>
              <a:t>고기양은</a:t>
            </a:r>
            <a:r>
              <a:rPr lang="ko-KR" altLang="en-US" sz="800" dirty="0"/>
              <a:t> 많음 </a:t>
            </a:r>
            <a:r>
              <a:rPr lang="ko-KR" altLang="en-US" sz="800" dirty="0" err="1"/>
              <a:t>쿰쿰한</a:t>
            </a:r>
            <a:r>
              <a:rPr lang="ko-KR" altLang="en-US" sz="800" dirty="0"/>
              <a:t> 사골베이스에 </a:t>
            </a:r>
            <a:r>
              <a:rPr lang="ko-KR" altLang="en-US" sz="800" dirty="0" err="1"/>
              <a:t>솥밥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설렁탕을 </a:t>
            </a:r>
            <a:r>
              <a:rPr lang="en-US" altLang="ko-KR" sz="800" dirty="0" smtClean="0"/>
              <a:t>…</a:t>
            </a:r>
            <a:endParaRPr lang="en-US" altLang="ko-KR" sz="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97" y="5324046"/>
            <a:ext cx="466725" cy="28575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648" y="-4545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1645644" y="3537716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리뷰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5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2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" y="0"/>
            <a:ext cx="6858000" cy="990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772964" y="3952731"/>
            <a:ext cx="5451900" cy="43934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5781233" y="4017785"/>
            <a:ext cx="360000" cy="360000"/>
            <a:chOff x="5781233" y="4017785"/>
            <a:chExt cx="360000" cy="360000"/>
          </a:xfrm>
        </p:grpSpPr>
        <p:sp>
          <p:nvSpPr>
            <p:cNvPr id="47" name="타원 46"/>
            <p:cNvSpPr/>
            <p:nvPr/>
          </p:nvSpPr>
          <p:spPr>
            <a:xfrm>
              <a:off x="5781233" y="401778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19" y="4057971"/>
              <a:ext cx="279627" cy="27962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1643492" y="421747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잇메이트</a:t>
            </a:r>
            <a:r>
              <a:rPr lang="en-US" altLang="ko-KR" sz="800" dirty="0" smtClean="0"/>
              <a:t>58</a:t>
            </a:r>
            <a:endParaRPr lang="en-US" altLang="ko-KR" sz="800" dirty="0" smtClean="0"/>
          </a:p>
          <a:p>
            <a:r>
              <a:rPr lang="ko-KR" altLang="en-US" sz="800" dirty="0" smtClean="0"/>
              <a:t>후기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개  </a:t>
            </a:r>
            <a:r>
              <a:rPr lang="en-US" altLang="ko-KR" sz="800" dirty="0" smtClean="0"/>
              <a:t>|   </a:t>
            </a:r>
            <a:r>
              <a:rPr lang="ko-KR" altLang="en-US" sz="800" dirty="0" err="1" smtClean="0"/>
              <a:t>평균별점</a:t>
            </a:r>
            <a:r>
              <a:rPr lang="ko-KR" altLang="en-US" sz="800" dirty="0" smtClean="0"/>
              <a:t> ★</a:t>
            </a:r>
            <a:r>
              <a:rPr lang="en-US" altLang="ko-KR" sz="800" dirty="0" smtClean="0"/>
              <a:t>4.1</a:t>
            </a:r>
          </a:p>
        </p:txBody>
      </p:sp>
      <p:sp>
        <p:nvSpPr>
          <p:cNvPr id="65" name="타원 64"/>
          <p:cNvSpPr/>
          <p:nvPr/>
        </p:nvSpPr>
        <p:spPr>
          <a:xfrm>
            <a:off x="1164897" y="4162916"/>
            <a:ext cx="442841" cy="447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091693" y="4735855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친절해요</a:t>
            </a:r>
            <a:r>
              <a:rPr lang="ko-KR" altLang="en-US" sz="800" dirty="0" smtClean="0"/>
              <a:t> ☀    </a:t>
            </a:r>
            <a:r>
              <a:rPr lang="ko-KR" altLang="en-US" sz="800" dirty="0" err="1" smtClean="0"/>
              <a:t>가성비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굿</a:t>
            </a:r>
            <a:r>
              <a:rPr lang="ko-KR" altLang="en-US" sz="800" dirty="0" smtClean="0"/>
              <a:t> 👍</a:t>
            </a:r>
            <a:endParaRPr lang="en-US" altLang="ko-KR" sz="8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1091694" y="5070654"/>
            <a:ext cx="472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우선 가격을 선도하는 곳</a:t>
            </a:r>
            <a:r>
              <a:rPr lang="en-US" altLang="ko-KR" sz="800" dirty="0"/>
              <a:t>,, </a:t>
            </a:r>
            <a:r>
              <a:rPr lang="ko-KR" altLang="en-US" sz="800" dirty="0"/>
              <a:t>많이 </a:t>
            </a:r>
            <a:r>
              <a:rPr lang="ko-KR" altLang="en-US" sz="800" dirty="0" err="1"/>
              <a:t>앞서있음</a:t>
            </a:r>
            <a:r>
              <a:rPr lang="ko-KR" altLang="en-US" sz="800" dirty="0"/>
              <a:t> 확실히 탕에 </a:t>
            </a:r>
            <a:r>
              <a:rPr lang="ko-KR" altLang="en-US" sz="800" dirty="0" err="1"/>
              <a:t>고기양은</a:t>
            </a:r>
            <a:r>
              <a:rPr lang="ko-KR" altLang="en-US" sz="800" dirty="0"/>
              <a:t> 많음 </a:t>
            </a:r>
            <a:r>
              <a:rPr lang="ko-KR" altLang="en-US" sz="800" dirty="0" err="1"/>
              <a:t>쿰쿰한</a:t>
            </a:r>
            <a:r>
              <a:rPr lang="ko-KR" altLang="en-US" sz="800" dirty="0"/>
              <a:t> 사골베이스에 </a:t>
            </a:r>
            <a:r>
              <a:rPr lang="ko-KR" altLang="en-US" sz="800" dirty="0" err="1"/>
              <a:t>솥밥</a:t>
            </a:r>
            <a:r>
              <a:rPr lang="ko-KR" altLang="en-US" sz="800" dirty="0"/>
              <a:t> 설렁탕을 </a:t>
            </a:r>
            <a:r>
              <a:rPr lang="ko-KR" altLang="en-US" sz="800" dirty="0" smtClean="0"/>
              <a:t>먹기보다는 찜이나 </a:t>
            </a:r>
            <a:r>
              <a:rPr lang="ko-KR" altLang="en-US" sz="800" dirty="0"/>
              <a:t>먹으러 오는게 </a:t>
            </a:r>
            <a:r>
              <a:rPr lang="ko-KR" altLang="en-US" sz="800" dirty="0" err="1"/>
              <a:t>나을거같음</a:t>
            </a:r>
            <a:endParaRPr lang="en-US" altLang="ko-KR" sz="800" dirty="0" smtClean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97" y="5485971"/>
            <a:ext cx="4667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7361" y="4038318"/>
            <a:ext cx="91440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50728" y="6102736"/>
            <a:ext cx="3977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    한식    제육볶음   과 관련된 다른 인기 영상들도 확인해보세요</a:t>
            </a:r>
            <a:r>
              <a:rPr lang="en-US" altLang="ko-KR" sz="1050" dirty="0" smtClean="0"/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8" y="4304023"/>
            <a:ext cx="2179781" cy="166078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82242" y="6120537"/>
            <a:ext cx="424766" cy="1905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27534" y="6120537"/>
            <a:ext cx="584307" cy="1905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10" y="4352203"/>
            <a:ext cx="2138363" cy="1663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8" y="6386769"/>
            <a:ext cx="2119870" cy="1623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73" y="6376091"/>
            <a:ext cx="2138363" cy="170246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1645644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503243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방송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44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47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409709" y="973455"/>
            <a:ext cx="4038581" cy="1704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39736" y="1818958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맛집탐험가</a:t>
            </a:r>
            <a:r>
              <a:rPr lang="en-US" altLang="ko-KR" sz="1100" dirty="0" smtClean="0"/>
              <a:t>1417</a:t>
            </a:r>
            <a:endParaRPr lang="ko-KR" altLang="en-US" sz="1100" dirty="0"/>
          </a:p>
        </p:txBody>
      </p:sp>
      <p:sp>
        <p:nvSpPr>
          <p:cNvPr id="13" name="타원 12"/>
          <p:cNvSpPr/>
          <p:nvPr/>
        </p:nvSpPr>
        <p:spPr>
          <a:xfrm>
            <a:off x="3131482" y="1133037"/>
            <a:ext cx="612000" cy="64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9709" y="285812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□ 좋아요 누른 맛집 </a:t>
            </a:r>
            <a:r>
              <a:rPr lang="en-US" altLang="ko-KR" sz="1100" dirty="0" smtClean="0"/>
              <a:t>(00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2774843" y="3205463"/>
            <a:ext cx="1308309" cy="88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09709" y="4430427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□ 내가 쓴 리뷰 </a:t>
            </a:r>
            <a:r>
              <a:rPr lang="en-US" altLang="ko-KR" sz="1100" dirty="0" smtClean="0"/>
              <a:t>(00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3028889" y="2290479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회원정보수정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1409709" y="8258576"/>
            <a:ext cx="1694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□ 나의 문의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제보 </a:t>
            </a:r>
            <a:r>
              <a:rPr lang="en-US" altLang="ko-KR" sz="1100" dirty="0" smtClean="0"/>
              <a:t>(00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4139981" y="3205463"/>
            <a:ext cx="1308309" cy="88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409706" y="4797087"/>
            <a:ext cx="4038581" cy="710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409709" y="5576059"/>
            <a:ext cx="4038581" cy="718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118656" y="4129201"/>
            <a:ext cx="710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+</a:t>
            </a:r>
            <a:r>
              <a:rPr lang="en-US" altLang="ko-KR" sz="1100" dirty="0" smtClean="0"/>
              <a:t> </a:t>
            </a:r>
            <a:r>
              <a:rPr lang="ko-KR" altLang="en-US" sz="1100" dirty="0" err="1"/>
              <a:t>더</a:t>
            </a:r>
            <a:r>
              <a:rPr lang="ko-KR" altLang="en-US" sz="1100" dirty="0" err="1" smtClean="0"/>
              <a:t>보기</a:t>
            </a:r>
            <a:endParaRPr lang="ko-KR" altLang="en-US" sz="1100" dirty="0"/>
          </a:p>
        </p:txBody>
      </p:sp>
      <p:sp>
        <p:nvSpPr>
          <p:cNvPr id="26" name="직사각형 25"/>
          <p:cNvSpPr/>
          <p:nvPr/>
        </p:nvSpPr>
        <p:spPr>
          <a:xfrm>
            <a:off x="1409709" y="3215343"/>
            <a:ext cx="1308309" cy="88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09709" y="8520186"/>
            <a:ext cx="4038581" cy="710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82256" y="6335994"/>
            <a:ext cx="710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+</a:t>
            </a:r>
            <a:r>
              <a:rPr lang="en-US" altLang="ko-KR" sz="1100" dirty="0" smtClean="0"/>
              <a:t> </a:t>
            </a:r>
            <a:r>
              <a:rPr lang="ko-KR" altLang="en-US" sz="1100" dirty="0" err="1"/>
              <a:t>더</a:t>
            </a:r>
            <a:r>
              <a:rPr lang="ko-KR" altLang="en-US" sz="1100" dirty="0" err="1" smtClean="0"/>
              <a:t>보기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3060736" y="9377797"/>
            <a:ext cx="710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+</a:t>
            </a:r>
            <a:r>
              <a:rPr lang="en-US" altLang="ko-KR" sz="1100" dirty="0" smtClean="0"/>
              <a:t> </a:t>
            </a:r>
            <a:r>
              <a:rPr lang="ko-KR" altLang="en-US" sz="1100" dirty="0" err="1"/>
              <a:t>더</a:t>
            </a:r>
            <a:r>
              <a:rPr lang="ko-KR" altLang="en-US" sz="1100" dirty="0" err="1" smtClean="0"/>
              <a:t>보기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1409709" y="6423595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□ 내가 쓴 리뷰 </a:t>
            </a:r>
            <a:r>
              <a:rPr lang="en-US" altLang="ko-KR" sz="1100" dirty="0" smtClean="0"/>
              <a:t>(00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1409706" y="6790255"/>
            <a:ext cx="4038581" cy="710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086131" y="7602685"/>
            <a:ext cx="710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/>
              <a:t>+</a:t>
            </a:r>
            <a:r>
              <a:rPr lang="en-US" altLang="ko-KR" sz="1100" dirty="0" smtClean="0"/>
              <a:t> </a:t>
            </a:r>
            <a:r>
              <a:rPr lang="ko-KR" altLang="en-US" sz="1100" dirty="0" err="1"/>
              <a:t>더</a:t>
            </a:r>
            <a:r>
              <a:rPr lang="ko-KR" altLang="en-US" sz="1100" dirty="0" err="1" smtClean="0"/>
              <a:t>보기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7997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62116" y="1794067"/>
            <a:ext cx="4399279" cy="10096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794163" y="4740511"/>
            <a:ext cx="5260083" cy="958850"/>
          </a:xfrm>
          <a:prstGeom prst="roundRect">
            <a:avLst>
              <a:gd name="adj" fmla="val 1026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3635" y="3662420"/>
            <a:ext cx="317266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백년교동짬뽕                                                                                     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경기 고양시 덕양구 </a:t>
            </a:r>
            <a:r>
              <a:rPr lang="ko-KR" altLang="en-US" sz="700" dirty="0" err="1">
                <a:latin typeface="+mn-ea"/>
              </a:rPr>
              <a:t>중앙로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245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err="1" smtClean="0"/>
              <a:t>교동짬뽕</a:t>
            </a:r>
            <a:r>
              <a:rPr lang="en-US" altLang="ko-KR" sz="700" dirty="0"/>
              <a:t>, </a:t>
            </a:r>
            <a:r>
              <a:rPr lang="ko-KR" altLang="en-US" sz="700" dirty="0" err="1"/>
              <a:t>차돌짬뽕</a:t>
            </a:r>
            <a:r>
              <a:rPr lang="en-US" altLang="ko-KR" sz="700" dirty="0"/>
              <a:t>, </a:t>
            </a:r>
            <a:r>
              <a:rPr lang="ko-KR" altLang="en-US" sz="700" dirty="0" err="1" smtClean="0"/>
              <a:t>주꾸미덮짜장</a:t>
            </a:r>
            <a:endParaRPr lang="en-US" altLang="ko-KR" sz="700" dirty="0" smtClean="0"/>
          </a:p>
        </p:txBody>
      </p:sp>
      <p:sp>
        <p:nvSpPr>
          <p:cNvPr id="87" name="직사각형 86"/>
          <p:cNvSpPr/>
          <p:nvPr/>
        </p:nvSpPr>
        <p:spPr>
          <a:xfrm>
            <a:off x="994779" y="3725073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789998" y="5832531"/>
            <a:ext cx="5260083" cy="958850"/>
          </a:xfrm>
          <a:prstGeom prst="roundRect">
            <a:avLst>
              <a:gd name="adj" fmla="val 152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 flipV="1">
            <a:off x="2066758" y="1006229"/>
            <a:ext cx="2724483" cy="2123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59" y="1055979"/>
            <a:ext cx="108000" cy="108000"/>
          </a:xfrm>
          <a:prstGeom prst="rect">
            <a:avLst/>
          </a:prstGeom>
        </p:spPr>
      </p:pic>
      <p:sp>
        <p:nvSpPr>
          <p:cNvPr id="43" name="양쪽 모서리가 둥근 사각형 42"/>
          <p:cNvSpPr/>
          <p:nvPr/>
        </p:nvSpPr>
        <p:spPr>
          <a:xfrm>
            <a:off x="1162116" y="1643355"/>
            <a:ext cx="1419506" cy="150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Where 2 Eat</a:t>
            </a:r>
            <a:r>
              <a:rPr lang="en-US" altLang="ko-KR" sz="800" b="1" dirty="0" smtClean="0">
                <a:solidFill>
                  <a:schemeClr val="tx1"/>
                </a:solidFill>
              </a:rPr>
              <a:t>?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52001" y="1643499"/>
            <a:ext cx="1419507" cy="1505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What 2 Eat</a:t>
            </a:r>
            <a:r>
              <a:rPr lang="en-US" altLang="ko-KR" sz="800" b="1" dirty="0" smtClean="0">
                <a:solidFill>
                  <a:schemeClr val="tx1"/>
                </a:solidFill>
              </a:rPr>
              <a:t>?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41887" y="1643499"/>
            <a:ext cx="1419508" cy="1505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When 2 Eat</a:t>
            </a:r>
            <a:r>
              <a:rPr lang="en-US" altLang="ko-KR" sz="800" b="1" dirty="0" smtClean="0">
                <a:solidFill>
                  <a:schemeClr val="tx1"/>
                </a:solidFill>
              </a:rPr>
              <a:t>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67696" y="3164529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이런 맛집은 어때요</a:t>
            </a:r>
            <a:r>
              <a:rPr lang="en-US" altLang="ko-KR" sz="1200" b="1" dirty="0" smtClean="0"/>
              <a:t>?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5766246" y="3156324"/>
            <a:ext cx="288000" cy="288000"/>
          </a:xfrm>
          <a:prstGeom prst="rect">
            <a:avLst/>
          </a:prstGeom>
          <a:solidFill>
            <a:srgbClr val="FFF0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24087" y="3156324"/>
            <a:ext cx="288000" cy="28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3191375"/>
            <a:ext cx="216000" cy="216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46" y="3191375"/>
            <a:ext cx="216000" cy="21600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798958" y="8027396"/>
            <a:ext cx="5260083" cy="9588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991273" y="8098986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05569" y="8040055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738147" y="1976102"/>
            <a:ext cx="384109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u="sng" dirty="0" smtClean="0">
                <a:solidFill>
                  <a:srgbClr val="3B2919"/>
                </a:solidFill>
              </a:rPr>
              <a:t>서울</a:t>
            </a:r>
            <a:endParaRPr lang="ko-KR" altLang="en-US" sz="600" b="1" u="sng" dirty="0">
              <a:solidFill>
                <a:srgbClr val="3B2919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158280" y="1976102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u="sng" dirty="0" smtClean="0">
                <a:solidFill>
                  <a:srgbClr val="3B2919"/>
                </a:solidFill>
              </a:rPr>
              <a:t>종로구</a:t>
            </a:r>
            <a:endParaRPr lang="ko-KR" altLang="en-US" sz="600" b="1" u="sng" dirty="0">
              <a:solidFill>
                <a:srgbClr val="3B2919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618482" y="1978494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청운동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080923" y="1978483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효자</a:t>
            </a:r>
            <a:r>
              <a:rPr lang="ko-KR" altLang="en-US" sz="600" dirty="0" smtClean="0">
                <a:solidFill>
                  <a:schemeClr val="tx1"/>
                </a:solidFill>
              </a:rPr>
              <a:t>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540018" y="1978483"/>
            <a:ext cx="42417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익선동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991734" y="1978483"/>
            <a:ext cx="489428" cy="122136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종로</a:t>
            </a:r>
            <a:r>
              <a:rPr lang="en-US" altLang="ko-KR" sz="600" dirty="0" smtClean="0">
                <a:solidFill>
                  <a:schemeClr val="tx1"/>
                </a:solidFill>
              </a:rPr>
              <a:t>3</a:t>
            </a:r>
            <a:r>
              <a:rPr lang="ko-KR" altLang="en-US" sz="600" dirty="0" smtClean="0">
                <a:solidFill>
                  <a:schemeClr val="tx1"/>
                </a:solidFill>
              </a:rPr>
              <a:t>가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08699" y="1978207"/>
            <a:ext cx="611153" cy="122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전체보기  ▼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108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8" y="3655867"/>
            <a:ext cx="1662470" cy="951473"/>
          </a:xfrm>
          <a:prstGeom prst="roundRect">
            <a:avLst>
              <a:gd name="adj" fmla="val 152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108"/>
          <p:cNvSpPr/>
          <p:nvPr/>
        </p:nvSpPr>
        <p:spPr>
          <a:xfrm rot="16200000">
            <a:off x="1169640" y="3296585"/>
            <a:ext cx="957077" cy="16714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4162" y="3651683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843635" y="4746092"/>
            <a:ext cx="30572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울프강스테이크하우스                                                                   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중구 세종대로</a:t>
            </a:r>
            <a:r>
              <a:rPr lang="en-US" altLang="ko-KR" sz="700" dirty="0">
                <a:latin typeface="+mn-ea"/>
              </a:rPr>
              <a:t>21</a:t>
            </a:r>
            <a:r>
              <a:rPr lang="ko-KR" altLang="en-US" sz="700" dirty="0">
                <a:latin typeface="+mn-ea"/>
              </a:rPr>
              <a:t>길 </a:t>
            </a:r>
            <a:r>
              <a:rPr lang="en-US" altLang="ko-KR" sz="700" dirty="0">
                <a:latin typeface="+mn-ea"/>
              </a:rPr>
              <a:t>40 2</a:t>
            </a:r>
            <a:r>
              <a:rPr lang="ko-KR" altLang="en-US" sz="700" dirty="0" smtClean="0">
                <a:latin typeface="+mn-ea"/>
              </a:rPr>
              <a:t>층</a:t>
            </a:r>
            <a:endParaRPr lang="en-US" altLang="ko-KR" sz="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포터하우스스테이크</a:t>
            </a:r>
            <a:endParaRPr lang="en-US" altLang="ko-KR" sz="700" dirty="0" smtClean="0"/>
          </a:p>
        </p:txBody>
      </p:sp>
      <p:pic>
        <p:nvPicPr>
          <p:cNvPr id="125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1295065" y="4819023"/>
            <a:ext cx="1425914" cy="8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00825" y="5913236"/>
            <a:ext cx="1420154" cy="81929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2843635" y="5834466"/>
            <a:ext cx="31470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/>
              <a:t>등나무집</a:t>
            </a:r>
            <a:r>
              <a:rPr lang="ko-KR" altLang="en-US" sz="900" b="1" dirty="0" smtClean="0"/>
              <a:t>                                                                                             ♥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동작구 </a:t>
            </a:r>
            <a:r>
              <a:rPr lang="ko-KR" altLang="en-US" sz="700" dirty="0" err="1">
                <a:latin typeface="+mn-ea"/>
              </a:rPr>
              <a:t>대림로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52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꼬리곰탕</a:t>
            </a:r>
            <a:endParaRPr lang="en-US" altLang="ko-KR" sz="7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9546" y="4801308"/>
            <a:ext cx="154867" cy="154867"/>
          </a:xfrm>
          <a:prstGeom prst="rect">
            <a:avLst/>
          </a:prstGeom>
        </p:spPr>
      </p:pic>
      <p:pic>
        <p:nvPicPr>
          <p:cNvPr id="160" name="그림 15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93173" y="6933440"/>
            <a:ext cx="1927806" cy="952100"/>
          </a:xfrm>
          <a:prstGeom prst="roundRect">
            <a:avLst>
              <a:gd name="adj" fmla="val 50000"/>
            </a:avLst>
          </a:prstGeom>
        </p:spPr>
      </p:pic>
      <p:sp>
        <p:nvSpPr>
          <p:cNvPr id="165" name="직사각형 164"/>
          <p:cNvSpPr/>
          <p:nvPr/>
        </p:nvSpPr>
        <p:spPr>
          <a:xfrm rot="16200000">
            <a:off x="1744662" y="6868349"/>
            <a:ext cx="949328" cy="10985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843635" y="6935375"/>
            <a:ext cx="276229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/>
              <a:t>등나무집</a:t>
            </a:r>
            <a:r>
              <a:rPr lang="ko-KR" altLang="en-US" sz="900" b="1" dirty="0" smtClean="0"/>
              <a:t>                                                                              ♥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동작구 </a:t>
            </a:r>
            <a:r>
              <a:rPr lang="ko-KR" altLang="en-US" sz="700" dirty="0" err="1">
                <a:latin typeface="+mn-ea"/>
              </a:rPr>
              <a:t>대림로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52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꼬리곰탕</a:t>
            </a:r>
            <a:endParaRPr lang="en-US" altLang="ko-KR" sz="700" dirty="0" smtClean="0"/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789998" y="6933440"/>
            <a:ext cx="5260083" cy="9588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-2" y="9253403"/>
            <a:ext cx="6858000" cy="652598"/>
          </a:xfrm>
          <a:prstGeom prst="rect">
            <a:avLst/>
          </a:prstGeom>
          <a:solidFill>
            <a:srgbClr val="3B2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694520" y="9409993"/>
            <a:ext cx="1891865" cy="364132"/>
            <a:chOff x="466851" y="9419448"/>
            <a:chExt cx="1891865" cy="364132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53" y="9419448"/>
              <a:ext cx="1800000" cy="197165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466851" y="9598914"/>
              <a:ext cx="1891865" cy="1846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</a:rPr>
                <a:t>Ⓒ</a:t>
              </a:r>
              <a:r>
                <a:rPr lang="ko-KR" altLang="en-US" sz="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</a:rPr>
                <a:t>team born2eat.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이 사이트는 비영리적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·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학습용으로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제작되었습니다</a:t>
              </a:r>
              <a:r>
                <a:rPr lang="en-US" altLang="ko-KR" sz="400" b="1" dirty="0">
                  <a:solidFill>
                    <a:schemeClr val="bg1"/>
                  </a:solidFill>
                </a:rPr>
                <a:t>.</a:t>
              </a:r>
              <a:endParaRPr lang="en-US" altLang="ko-KR" sz="4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083519" y="9487369"/>
            <a:ext cx="2008883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함께 만들어가는 맛집 지도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------ 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맛집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제보</a:t>
            </a:r>
            <a:r>
              <a:rPr lang="en-US" altLang="ko-KR" sz="600" b="1" u="sng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600" b="1" u="sng" dirty="0" smtClean="0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3782562" y="4321038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혼밥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3361755" y="4323859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짬뽕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4264900" y="4321038"/>
            <a:ext cx="49760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2936578" y="4325157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중식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933638" y="5410095"/>
            <a:ext cx="5018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데</a:t>
            </a:r>
            <a:r>
              <a:rPr lang="ko-KR" altLang="en-US" sz="600" dirty="0" smtClean="0">
                <a:solidFill>
                  <a:schemeClr val="tx1"/>
                </a:solidFill>
              </a:rPr>
              <a:t>이트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3347493" y="5412916"/>
            <a:ext cx="548232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스테이크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4473387" y="5410095"/>
            <a:ext cx="588601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교통편리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922316" y="541421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양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3808667" y="6516715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3347492" y="6519536"/>
            <a:ext cx="42080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찜</a:t>
            </a:r>
            <a:r>
              <a:rPr lang="en-US" altLang="ko-KR" sz="600" dirty="0" smtClean="0">
                <a:solidFill>
                  <a:schemeClr val="tx1"/>
                </a:solidFill>
              </a:rPr>
              <a:t>/</a:t>
            </a:r>
            <a:r>
              <a:rPr lang="ko-KR" altLang="en-US" sz="600" dirty="0" smtClean="0">
                <a:solidFill>
                  <a:schemeClr val="tx1"/>
                </a:solidFill>
              </a:rPr>
              <a:t>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295572" y="6516715"/>
            <a:ext cx="60235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주차가능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2922316" y="652083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한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3801009" y="7616545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3339834" y="7619366"/>
            <a:ext cx="42080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찜</a:t>
            </a:r>
            <a:r>
              <a:rPr lang="en-US" altLang="ko-KR" sz="600" dirty="0" smtClean="0">
                <a:solidFill>
                  <a:schemeClr val="tx1"/>
                </a:solidFill>
              </a:rPr>
              <a:t>/</a:t>
            </a:r>
            <a:r>
              <a:rPr lang="ko-KR" altLang="en-US" sz="600" dirty="0" smtClean="0">
                <a:solidFill>
                  <a:schemeClr val="tx1"/>
                </a:solidFill>
              </a:rPr>
              <a:t>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4287914" y="7616545"/>
            <a:ext cx="60235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주차가능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2914658" y="762066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한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2793424" y="1263429"/>
            <a:ext cx="527962" cy="122136"/>
          </a:xfrm>
          <a:prstGeom prst="roundRect">
            <a:avLst/>
          </a:prstGeom>
          <a:solidFill>
            <a:srgbClr val="FFFA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서울  </a:t>
            </a:r>
            <a:r>
              <a:rPr lang="en-US" altLang="ko-KR" sz="600" dirty="0" err="1">
                <a:solidFill>
                  <a:schemeClr val="tx1"/>
                </a:solidFill>
              </a:rPr>
              <a:t>x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347492" y="1263324"/>
            <a:ext cx="548233" cy="122136"/>
          </a:xfrm>
          <a:prstGeom prst="roundRect">
            <a:avLst/>
          </a:prstGeom>
          <a:solidFill>
            <a:srgbClr val="FFFA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한식      </a:t>
            </a:r>
            <a:r>
              <a:rPr lang="en-US" altLang="ko-KR" sz="600" dirty="0" smtClean="0">
                <a:solidFill>
                  <a:schemeClr val="tx1"/>
                </a:solidFill>
              </a:rPr>
              <a:t>x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65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794163" y="4740511"/>
            <a:ext cx="5260083" cy="958850"/>
          </a:xfrm>
          <a:prstGeom prst="roundRect">
            <a:avLst>
              <a:gd name="adj" fmla="val 1026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3635" y="3662420"/>
            <a:ext cx="317266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백년교동짬뽕                                                                                     ♡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경기 고양시 덕양구 </a:t>
            </a:r>
            <a:r>
              <a:rPr lang="ko-KR" altLang="en-US" sz="700" dirty="0" err="1">
                <a:latin typeface="+mn-ea"/>
              </a:rPr>
              <a:t>중앙로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245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err="1" smtClean="0"/>
              <a:t>교동짬뽕</a:t>
            </a:r>
            <a:r>
              <a:rPr lang="en-US" altLang="ko-KR" sz="700" dirty="0"/>
              <a:t>, </a:t>
            </a:r>
            <a:r>
              <a:rPr lang="ko-KR" altLang="en-US" sz="700" dirty="0" err="1"/>
              <a:t>차돌짬뽕</a:t>
            </a:r>
            <a:r>
              <a:rPr lang="en-US" altLang="ko-KR" sz="700" dirty="0"/>
              <a:t>, </a:t>
            </a:r>
            <a:r>
              <a:rPr lang="ko-KR" altLang="en-US" sz="700" dirty="0" err="1" smtClean="0"/>
              <a:t>주꾸미덮짜장</a:t>
            </a:r>
            <a:endParaRPr lang="en-US" altLang="ko-KR" sz="700" dirty="0" smtClean="0"/>
          </a:p>
        </p:txBody>
      </p:sp>
      <p:sp>
        <p:nvSpPr>
          <p:cNvPr id="87" name="직사각형 86"/>
          <p:cNvSpPr/>
          <p:nvPr/>
        </p:nvSpPr>
        <p:spPr>
          <a:xfrm>
            <a:off x="994779" y="3725073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789998" y="5832531"/>
            <a:ext cx="5260083" cy="958850"/>
          </a:xfrm>
          <a:prstGeom prst="roundRect">
            <a:avLst>
              <a:gd name="adj" fmla="val 152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 flipV="1">
            <a:off x="2066758" y="1006229"/>
            <a:ext cx="2724483" cy="2123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59" y="1055979"/>
            <a:ext cx="108000" cy="10800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20980" y="1369485"/>
            <a:ext cx="1419506" cy="150568"/>
          </a:xfrm>
          <a:prstGeom prst="roundRect">
            <a:avLst>
              <a:gd name="adj" fmla="val 50000"/>
            </a:avLst>
          </a:prstGeom>
          <a:solidFill>
            <a:srgbClr val="FFF0C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Where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3405" y="1348540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720979" y="1845322"/>
            <a:ext cx="1419507" cy="150568"/>
          </a:xfrm>
          <a:prstGeom prst="roundRect">
            <a:avLst>
              <a:gd name="adj" fmla="val 50000"/>
            </a:avLst>
          </a:prstGeom>
          <a:solidFill>
            <a:srgbClr val="FFB51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What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20979" y="2307247"/>
            <a:ext cx="1419508" cy="150568"/>
          </a:xfrm>
          <a:prstGeom prst="roundRect">
            <a:avLst>
              <a:gd name="adj" fmla="val 50000"/>
            </a:avLst>
          </a:prstGeom>
          <a:solidFill>
            <a:srgbClr val="F35B3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When 2 Eat?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67696" y="3164529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이런 맛집은 어때요</a:t>
            </a:r>
            <a:r>
              <a:rPr lang="en-US" altLang="ko-KR" sz="1200" b="1" dirty="0" smtClean="0"/>
              <a:t>?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5766246" y="3156324"/>
            <a:ext cx="288000" cy="288000"/>
          </a:xfrm>
          <a:prstGeom prst="rect">
            <a:avLst/>
          </a:prstGeom>
          <a:solidFill>
            <a:srgbClr val="FFF0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24087" y="3156324"/>
            <a:ext cx="288000" cy="28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3191375"/>
            <a:ext cx="216000" cy="216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46" y="3191375"/>
            <a:ext cx="216000" cy="21600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798958" y="8027396"/>
            <a:ext cx="5260083" cy="9588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991273" y="8098986"/>
            <a:ext cx="1279383" cy="81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05569" y="8040055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737982" y="1572690"/>
            <a:ext cx="3381705" cy="124528"/>
            <a:chOff x="2144885" y="1581763"/>
            <a:chExt cx="3381705" cy="124528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2144885" y="1581763"/>
              <a:ext cx="384109" cy="122136"/>
            </a:xfrm>
            <a:prstGeom prst="roundRect">
              <a:avLst/>
            </a:prstGeom>
            <a:solidFill>
              <a:srgbClr val="FFFAF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서울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2565018" y="1581763"/>
              <a:ext cx="424178" cy="122136"/>
            </a:xfrm>
            <a:prstGeom prst="roundRect">
              <a:avLst/>
            </a:prstGeom>
            <a:solidFill>
              <a:srgbClr val="FFFAF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종로구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3025220" y="1584155"/>
              <a:ext cx="424178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청운동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3487661" y="1584144"/>
              <a:ext cx="424178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효자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동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946756" y="1584144"/>
              <a:ext cx="424178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익선동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4398472" y="1584144"/>
              <a:ext cx="489428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종로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가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915437" y="1583868"/>
              <a:ext cx="611153" cy="1221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전체보기  ▼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8" y="3655867"/>
            <a:ext cx="1662470" cy="951473"/>
          </a:xfrm>
          <a:prstGeom prst="roundRect">
            <a:avLst>
              <a:gd name="adj" fmla="val 152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108"/>
          <p:cNvSpPr/>
          <p:nvPr/>
        </p:nvSpPr>
        <p:spPr>
          <a:xfrm rot="16200000">
            <a:off x="1169640" y="3296585"/>
            <a:ext cx="957077" cy="1671430"/>
          </a:xfrm>
          <a:prstGeom prst="roundRect">
            <a:avLst>
              <a:gd name="adj" fmla="val 1335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4162" y="3651683"/>
            <a:ext cx="5260083" cy="958850"/>
          </a:xfrm>
          <a:prstGeom prst="roundRect">
            <a:avLst>
              <a:gd name="adj" fmla="val 987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843635" y="4746092"/>
            <a:ext cx="30572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/>
              <a:t>울프강스테이크하우스                                                                   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중구 세종대로</a:t>
            </a:r>
            <a:r>
              <a:rPr lang="en-US" altLang="ko-KR" sz="700" dirty="0">
                <a:latin typeface="+mn-ea"/>
              </a:rPr>
              <a:t>21</a:t>
            </a:r>
            <a:r>
              <a:rPr lang="ko-KR" altLang="en-US" sz="700" dirty="0">
                <a:latin typeface="+mn-ea"/>
              </a:rPr>
              <a:t>길 </a:t>
            </a:r>
            <a:r>
              <a:rPr lang="en-US" altLang="ko-KR" sz="700" dirty="0">
                <a:latin typeface="+mn-ea"/>
              </a:rPr>
              <a:t>40 2</a:t>
            </a:r>
            <a:r>
              <a:rPr lang="ko-KR" altLang="en-US" sz="700" dirty="0" smtClean="0">
                <a:latin typeface="+mn-ea"/>
              </a:rPr>
              <a:t>층</a:t>
            </a:r>
            <a:endParaRPr lang="en-US" altLang="ko-KR" sz="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포터하우스스테이크</a:t>
            </a:r>
            <a:endParaRPr lang="en-US" altLang="ko-KR" sz="700" dirty="0" smtClean="0"/>
          </a:p>
        </p:txBody>
      </p:sp>
      <p:pic>
        <p:nvPicPr>
          <p:cNvPr id="125" name="Picture 4" descr="https://img1.kakaocdn.net/cthumb/local/C544x408.q50/?fname=http%3A%2F%2Ft1.daumcdn.net%2Flocal%2FkakaomapPhoto%2Freview%2F9d62c9f89cd19b1dd3c32265fb2f7ac71cd1e986%3Foriginal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5462"/>
          <a:stretch/>
        </p:blipFill>
        <p:spPr bwMode="auto">
          <a:xfrm>
            <a:off x="1295065" y="4819023"/>
            <a:ext cx="1425914" cy="8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00825" y="5913236"/>
            <a:ext cx="1420154" cy="81929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2843635" y="5834466"/>
            <a:ext cx="31470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/>
              <a:t>등나무집</a:t>
            </a:r>
            <a:r>
              <a:rPr lang="ko-KR" altLang="en-US" sz="900" b="1" dirty="0" smtClean="0"/>
              <a:t>                                                                                             ♥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동작구 </a:t>
            </a:r>
            <a:r>
              <a:rPr lang="ko-KR" altLang="en-US" sz="700" dirty="0" err="1">
                <a:latin typeface="+mn-ea"/>
              </a:rPr>
              <a:t>대림로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52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꼬리곰탕</a:t>
            </a:r>
            <a:endParaRPr lang="en-US" altLang="ko-KR" sz="7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9546" y="4801308"/>
            <a:ext cx="154867" cy="154867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3703405" y="1818953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grpSp>
        <p:nvGrpSpPr>
          <p:cNvPr id="145" name="그룹 144"/>
          <p:cNvGrpSpPr/>
          <p:nvPr/>
        </p:nvGrpSpPr>
        <p:grpSpPr>
          <a:xfrm>
            <a:off x="1985144" y="2048344"/>
            <a:ext cx="2900001" cy="123336"/>
            <a:chOff x="2619496" y="1571595"/>
            <a:chExt cx="2900001" cy="123336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2619496" y="1571595"/>
              <a:ext cx="414808" cy="122136"/>
            </a:xfrm>
            <a:prstGeom prst="roundRect">
              <a:avLst/>
            </a:prstGeom>
            <a:solidFill>
              <a:srgbClr val="FFFAF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전체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3066721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한식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3478400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중식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3890079" y="15727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일식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4301758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양식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4713437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분식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>
            <a:xfrm>
              <a:off x="5135388" y="1571595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</a:rPr>
                <a:t>…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0" name="그림 15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93173" y="6933440"/>
            <a:ext cx="1927806" cy="952100"/>
          </a:xfrm>
          <a:prstGeom prst="roundRect">
            <a:avLst>
              <a:gd name="adj" fmla="val 50000"/>
            </a:avLst>
          </a:prstGeom>
        </p:spPr>
      </p:pic>
      <p:sp>
        <p:nvSpPr>
          <p:cNvPr id="165" name="직사각형 164"/>
          <p:cNvSpPr/>
          <p:nvPr/>
        </p:nvSpPr>
        <p:spPr>
          <a:xfrm rot="16200000">
            <a:off x="1744662" y="6868349"/>
            <a:ext cx="949328" cy="10985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843635" y="6935375"/>
            <a:ext cx="276229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/>
              <a:t>등나무집</a:t>
            </a:r>
            <a:r>
              <a:rPr lang="ko-KR" altLang="en-US" sz="900" b="1" dirty="0" smtClean="0"/>
              <a:t>                                                                              ♥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서울 동작구 </a:t>
            </a:r>
            <a:r>
              <a:rPr lang="ko-KR" altLang="en-US" sz="700" dirty="0" err="1">
                <a:latin typeface="+mn-ea"/>
              </a:rPr>
              <a:t>대림로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52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/>
              <a:t>대표메뉴</a:t>
            </a:r>
            <a:r>
              <a:rPr lang="en-US" altLang="ko-KR" sz="700" dirty="0" smtClean="0"/>
              <a:t>: </a:t>
            </a:r>
            <a:r>
              <a:rPr lang="ko-KR" altLang="en-US" sz="700" dirty="0" smtClean="0"/>
              <a:t>꼬리곰탕</a:t>
            </a:r>
            <a:endParaRPr lang="en-US" altLang="ko-KR" sz="700" dirty="0" smtClean="0"/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789998" y="6933440"/>
            <a:ext cx="5260083" cy="9588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-2" y="9253403"/>
            <a:ext cx="6858000" cy="652598"/>
          </a:xfrm>
          <a:prstGeom prst="rect">
            <a:avLst/>
          </a:prstGeom>
          <a:solidFill>
            <a:srgbClr val="3B2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694520" y="9409993"/>
            <a:ext cx="1891865" cy="364132"/>
            <a:chOff x="466851" y="9419448"/>
            <a:chExt cx="1891865" cy="364132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53" y="9419448"/>
              <a:ext cx="1800000" cy="197165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466851" y="9598914"/>
              <a:ext cx="1891865" cy="1846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</a:rPr>
                <a:t>Ⓒ</a:t>
              </a:r>
              <a:r>
                <a:rPr lang="ko-KR" altLang="en-US" sz="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</a:rPr>
                <a:t>team born2eat.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이 사이트는 비영리적</a:t>
              </a:r>
              <a:r>
                <a:rPr lang="en-US" altLang="ko-KR" sz="400" b="1" dirty="0" smtClean="0">
                  <a:solidFill>
                    <a:schemeClr val="bg1"/>
                  </a:solidFill>
                </a:rPr>
                <a:t>·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학습용으로 </a:t>
              </a:r>
              <a:r>
                <a:rPr lang="ko-KR" altLang="en-US" sz="400" b="1" dirty="0" smtClean="0">
                  <a:solidFill>
                    <a:schemeClr val="bg1"/>
                  </a:solidFill>
                </a:rPr>
                <a:t>제작되었습니다</a:t>
              </a:r>
              <a:r>
                <a:rPr lang="en-US" altLang="ko-KR" sz="400" b="1" dirty="0">
                  <a:solidFill>
                    <a:schemeClr val="bg1"/>
                  </a:solidFill>
                </a:rPr>
                <a:t>.</a:t>
              </a:r>
              <a:endParaRPr lang="en-US" altLang="ko-KR" sz="4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083519" y="9487369"/>
            <a:ext cx="2008883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함께 만들어가는 맛집 지도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------ 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맛집</a:t>
            </a:r>
            <a:r>
              <a:rPr lang="ko-KR" altLang="en-US" sz="600" b="1" u="sng" dirty="0" err="1" smtClean="0">
                <a:solidFill>
                  <a:schemeClr val="bg1"/>
                </a:solidFill>
                <a:latin typeface="+mn-ea"/>
              </a:rPr>
              <a:t>제보</a:t>
            </a:r>
            <a:r>
              <a:rPr lang="en-US" altLang="ko-KR" sz="600" b="1" u="sng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600" b="1" u="sng" dirty="0" smtClean="0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7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3782562" y="4321038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혼밥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3361755" y="4323859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짬뽕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4264900" y="4321038"/>
            <a:ext cx="49760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가성비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2936578" y="4325157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중식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933638" y="5410095"/>
            <a:ext cx="5018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데</a:t>
            </a:r>
            <a:r>
              <a:rPr lang="ko-KR" altLang="en-US" sz="600" dirty="0" smtClean="0">
                <a:solidFill>
                  <a:schemeClr val="tx1"/>
                </a:solidFill>
              </a:rPr>
              <a:t>이트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3347493" y="5412916"/>
            <a:ext cx="548232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스테이크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4473387" y="5410095"/>
            <a:ext cx="588601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교통편리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922316" y="541421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양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3808667" y="6516715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3347492" y="6519536"/>
            <a:ext cx="42080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찜</a:t>
            </a:r>
            <a:r>
              <a:rPr lang="en-US" altLang="ko-KR" sz="600" dirty="0" smtClean="0">
                <a:solidFill>
                  <a:schemeClr val="tx1"/>
                </a:solidFill>
              </a:rPr>
              <a:t>/</a:t>
            </a:r>
            <a:r>
              <a:rPr lang="ko-KR" altLang="en-US" sz="600" dirty="0" smtClean="0">
                <a:solidFill>
                  <a:schemeClr val="tx1"/>
                </a:solidFill>
              </a:rPr>
              <a:t>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295572" y="6516715"/>
            <a:ext cx="60235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주차가능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2922316" y="652083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한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3801009" y="7616545"/>
            <a:ext cx="44653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가족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3339834" y="7619366"/>
            <a:ext cx="420807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찜</a:t>
            </a:r>
            <a:r>
              <a:rPr lang="en-US" altLang="ko-KR" sz="600" dirty="0" smtClean="0">
                <a:solidFill>
                  <a:schemeClr val="tx1"/>
                </a:solidFill>
              </a:rPr>
              <a:t>/</a:t>
            </a:r>
            <a:r>
              <a:rPr lang="ko-KR" altLang="en-US" sz="600" dirty="0" smtClean="0">
                <a:solidFill>
                  <a:schemeClr val="tx1"/>
                </a:solidFill>
              </a:rPr>
              <a:t>탕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4287914" y="7616545"/>
            <a:ext cx="602350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35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주차가능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2914658" y="7620664"/>
            <a:ext cx="384808" cy="148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B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한</a:t>
            </a:r>
            <a:r>
              <a:rPr lang="ko-KR" altLang="en-US" sz="600" dirty="0" smtClean="0">
                <a:solidFill>
                  <a:schemeClr val="tx1"/>
                </a:solidFill>
              </a:rPr>
              <a:t>식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706380" y="2274155"/>
            <a:ext cx="389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▲</a:t>
            </a:r>
            <a:endParaRPr lang="ko-KR" altLang="en-US" sz="7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044582" y="2529973"/>
            <a:ext cx="2775552" cy="123336"/>
            <a:chOff x="2063634" y="2510921"/>
            <a:chExt cx="2775552" cy="123336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2063634" y="2510921"/>
              <a:ext cx="414808" cy="122136"/>
            </a:xfrm>
            <a:prstGeom prst="roundRect">
              <a:avLst/>
            </a:prstGeom>
            <a:solidFill>
              <a:srgbClr val="FFFAF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전체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2510859" y="2510921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2922538" y="2510921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가족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>
            <a:xfrm>
              <a:off x="3334217" y="2512121"/>
              <a:ext cx="43816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3799956" y="2510921"/>
              <a:ext cx="512180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5" name="모서리가 둥근 직사각형 214"/>
            <p:cNvSpPr/>
            <p:nvPr/>
          </p:nvSpPr>
          <p:spPr>
            <a:xfrm>
              <a:off x="4338132" y="2510921"/>
              <a:ext cx="501054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97281" y="2680744"/>
            <a:ext cx="3263434" cy="123336"/>
            <a:chOff x="1817925" y="2686163"/>
            <a:chExt cx="3263434" cy="123336"/>
          </a:xfrm>
        </p:grpSpPr>
        <p:sp>
          <p:nvSpPr>
            <p:cNvPr id="216" name="모서리가 둥근 직사각형 215"/>
            <p:cNvSpPr/>
            <p:nvPr/>
          </p:nvSpPr>
          <p:spPr>
            <a:xfrm>
              <a:off x="1817925" y="2686163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2229604" y="2686163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가족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2641283" y="2687363"/>
              <a:ext cx="43816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9" name="모서리가 둥근 직사각형 218"/>
            <p:cNvSpPr/>
            <p:nvPr/>
          </p:nvSpPr>
          <p:spPr>
            <a:xfrm>
              <a:off x="3107022" y="2686163"/>
              <a:ext cx="512180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0" name="모서리가 둥근 직사각형 219"/>
            <p:cNvSpPr/>
            <p:nvPr/>
          </p:nvSpPr>
          <p:spPr>
            <a:xfrm>
              <a:off x="3645198" y="2686163"/>
              <a:ext cx="501054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>
            <a:xfrm>
              <a:off x="4171224" y="2686163"/>
              <a:ext cx="501054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4697250" y="2686163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2471592" y="2829323"/>
            <a:ext cx="1914816" cy="123336"/>
            <a:chOff x="2924370" y="2510921"/>
            <a:chExt cx="1914816" cy="123336"/>
          </a:xfrm>
        </p:grpSpPr>
        <p:sp>
          <p:nvSpPr>
            <p:cNvPr id="225" name="모서리가 둥근 직사각형 224"/>
            <p:cNvSpPr/>
            <p:nvPr/>
          </p:nvSpPr>
          <p:spPr>
            <a:xfrm>
              <a:off x="2924370" y="2510921"/>
              <a:ext cx="38410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혼밥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>
            <a:xfrm>
              <a:off x="3334217" y="2512121"/>
              <a:ext cx="438169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데이트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>
              <a:off x="3799956" y="2510921"/>
              <a:ext cx="512180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교통편리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>
            <a:xfrm>
              <a:off x="4338132" y="2510921"/>
              <a:ext cx="501054" cy="12213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주차가능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486385" y="1024693"/>
            <a:ext cx="173957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r>
              <a:rPr lang="ko-KR" altLang="en-US" sz="1100" dirty="0" smtClean="0">
                <a:solidFill>
                  <a:srgbClr val="FFB515"/>
                </a:solidFill>
                <a:latin typeface="+mn-ea"/>
              </a:rPr>
              <a:t>★★★★☆</a:t>
            </a:r>
            <a:r>
              <a:rPr lang="ko-KR" altLang="en-US" sz="7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4.0(20)</a:t>
            </a:r>
            <a:endParaRPr lang="en-US" altLang="ko-KR" sz="1000" dirty="0" smtClean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0891" y="2429618"/>
            <a:ext cx="284772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♡  </a:t>
            </a:r>
            <a:r>
              <a:rPr lang="en-US" altLang="ko-KR" sz="1000" dirty="0" smtClean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3544698" y="199322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53780" y="198852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42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45" name="양쪽 모서리가 둥근 사각형 44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소개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 r="11961"/>
          <a:stretch/>
        </p:blipFill>
        <p:spPr>
          <a:xfrm>
            <a:off x="785383" y="5103824"/>
            <a:ext cx="5265408" cy="30649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83" y="8168801"/>
            <a:ext cx="5265408" cy="1235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246" y="6486999"/>
            <a:ext cx="145052" cy="2949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38" y="6544650"/>
            <a:ext cx="168524" cy="16852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03985" y="3913472"/>
            <a:ext cx="350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351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5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5" y="3956935"/>
            <a:ext cx="2700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911002" y="4042715"/>
            <a:ext cx="599578" cy="1428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mtClean="0">
                <a:solidFill>
                  <a:schemeClr val="bg1"/>
                </a:solidFill>
              </a:rPr>
              <a:t>대표메뉴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654202" y="4042715"/>
            <a:ext cx="599578" cy="1428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 smtClean="0">
                <a:solidFill>
                  <a:schemeClr val="bg1"/>
                </a:solidFill>
              </a:rPr>
              <a:t>메뉴판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328" y="6910249"/>
            <a:ext cx="1706483" cy="1260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65" y="6910248"/>
            <a:ext cx="1797911" cy="1267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237" y="6916845"/>
            <a:ext cx="1842627" cy="126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8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1645644" y="3537716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328" y="6910249"/>
            <a:ext cx="1706483" cy="1260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65" y="6910248"/>
            <a:ext cx="1797911" cy="1267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237" y="6916845"/>
            <a:ext cx="1842627" cy="126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87244" y="8346191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4878" y="-4545"/>
            <a:ext cx="6858000" cy="990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6" y="3956935"/>
            <a:ext cx="5451898" cy="37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72964" y="7414887"/>
            <a:ext cx="5451900" cy="317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+mn-ea"/>
              </a:rPr>
              <a:t>r</a:t>
            </a:r>
            <a:r>
              <a:rPr lang="en-US" altLang="ko-KR" sz="800" dirty="0" smtClean="0">
                <a:latin typeface="+mn-ea"/>
              </a:rPr>
              <a:t>eview photo by </a:t>
            </a:r>
            <a:r>
              <a:rPr lang="ko-KR" altLang="en-US" sz="800" b="1" dirty="0" err="1" smtClean="0">
                <a:solidFill>
                  <a:srgbClr val="F35B35"/>
                </a:solidFill>
                <a:latin typeface="+mn-ea"/>
              </a:rPr>
              <a:t>잇메이트</a:t>
            </a:r>
            <a:r>
              <a:rPr lang="en-US" altLang="ko-KR" sz="800" b="1" dirty="0" smtClean="0">
                <a:solidFill>
                  <a:srgbClr val="F35B35"/>
                </a:solidFill>
                <a:latin typeface="+mn-ea"/>
              </a:rPr>
              <a:t>74</a:t>
            </a:r>
            <a:r>
              <a:rPr lang="ko-KR" altLang="en-US" sz="800" dirty="0" smtClean="0">
                <a:latin typeface="+mn-ea"/>
              </a:rPr>
              <a:t>님</a:t>
            </a:r>
            <a:endParaRPr lang="ko-KR" altLang="en-US" sz="800" u="sng" dirty="0"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81233" y="4017785"/>
            <a:ext cx="360000" cy="360000"/>
            <a:chOff x="5781233" y="4017785"/>
            <a:chExt cx="360000" cy="360000"/>
          </a:xfrm>
        </p:grpSpPr>
        <p:sp>
          <p:nvSpPr>
            <p:cNvPr id="6" name="타원 5"/>
            <p:cNvSpPr/>
            <p:nvPr/>
          </p:nvSpPr>
          <p:spPr>
            <a:xfrm>
              <a:off x="5781233" y="401778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19" y="4057971"/>
              <a:ext cx="279627" cy="27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65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1645644" y="3537716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328" y="6910249"/>
            <a:ext cx="1706483" cy="1260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65" y="6910248"/>
            <a:ext cx="1797911" cy="12671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237" y="6916845"/>
            <a:ext cx="1842627" cy="126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87244" y="8346191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4878" y="-4545"/>
            <a:ext cx="6858000" cy="990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6" y="3956935"/>
            <a:ext cx="5451898" cy="37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72964" y="7414887"/>
            <a:ext cx="5451900" cy="317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+mn-ea"/>
              </a:rPr>
              <a:t>r</a:t>
            </a:r>
            <a:r>
              <a:rPr lang="en-US" altLang="ko-KR" sz="800" dirty="0" smtClean="0">
                <a:latin typeface="+mn-ea"/>
              </a:rPr>
              <a:t>eview photo by </a:t>
            </a:r>
            <a:r>
              <a:rPr lang="ko-KR" altLang="en-US" sz="800" b="1" dirty="0" err="1" smtClean="0">
                <a:solidFill>
                  <a:srgbClr val="F35B35"/>
                </a:solidFill>
                <a:latin typeface="+mn-ea"/>
              </a:rPr>
              <a:t>잇메이트</a:t>
            </a:r>
            <a:r>
              <a:rPr lang="en-US" altLang="ko-KR" sz="800" b="1" dirty="0" smtClean="0">
                <a:solidFill>
                  <a:srgbClr val="F35B35"/>
                </a:solidFill>
                <a:latin typeface="+mn-ea"/>
              </a:rPr>
              <a:t>74</a:t>
            </a:r>
            <a:r>
              <a:rPr lang="ko-KR" altLang="en-US" sz="800" dirty="0" smtClean="0">
                <a:latin typeface="+mn-ea"/>
              </a:rPr>
              <a:t>님 →</a:t>
            </a:r>
            <a:r>
              <a:rPr lang="en-US" altLang="ko-KR" sz="800" dirty="0" smtClean="0">
                <a:latin typeface="+mn-ea"/>
              </a:rPr>
              <a:t> </a:t>
            </a:r>
            <a:r>
              <a:rPr lang="ko-KR" altLang="en-US" sz="800" u="sng" dirty="0" smtClean="0">
                <a:latin typeface="+mn-ea"/>
              </a:rPr>
              <a:t>리뷰보기</a:t>
            </a:r>
            <a:endParaRPr lang="ko-KR" altLang="en-US" sz="800" u="sng" dirty="0"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81233" y="4017785"/>
            <a:ext cx="360000" cy="360000"/>
            <a:chOff x="5781233" y="4017785"/>
            <a:chExt cx="360000" cy="360000"/>
          </a:xfrm>
        </p:grpSpPr>
        <p:sp>
          <p:nvSpPr>
            <p:cNvPr id="6" name="타원 5"/>
            <p:cNvSpPr/>
            <p:nvPr/>
          </p:nvSpPr>
          <p:spPr>
            <a:xfrm>
              <a:off x="5781233" y="401778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19" y="4057971"/>
              <a:ext cx="279627" cy="27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78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1645644" y="3537716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89335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리뷰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362132" y="3540434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5" y="8240070"/>
            <a:ext cx="1800000" cy="11720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92" y="8236923"/>
            <a:ext cx="1694998" cy="11751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842" y="8236923"/>
            <a:ext cx="1838602" cy="116539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87244" y="8346191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3174" y="0"/>
            <a:ext cx="6858000" cy="9906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24865" y="3960082"/>
            <a:ext cx="2700000" cy="165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6" y="5678720"/>
            <a:ext cx="1800000" cy="1172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13" y="5675573"/>
            <a:ext cx="1694998" cy="117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3" y="5675573"/>
            <a:ext cx="1838602" cy="1165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72964" y="3952731"/>
            <a:ext cx="5451900" cy="43934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781233" y="4017785"/>
            <a:ext cx="360000" cy="360000"/>
            <a:chOff x="5781233" y="4017785"/>
            <a:chExt cx="360000" cy="360000"/>
          </a:xfrm>
        </p:grpSpPr>
        <p:sp>
          <p:nvSpPr>
            <p:cNvPr id="37" name="타원 36"/>
            <p:cNvSpPr/>
            <p:nvPr/>
          </p:nvSpPr>
          <p:spPr>
            <a:xfrm>
              <a:off x="5781233" y="401778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419" y="4057971"/>
              <a:ext cx="279627" cy="279627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643492" y="421747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잇메이트</a:t>
            </a:r>
            <a:r>
              <a:rPr lang="en-US" altLang="ko-KR" sz="800" dirty="0" smtClean="0"/>
              <a:t>58</a:t>
            </a:r>
            <a:endParaRPr lang="en-US" altLang="ko-KR" sz="800" dirty="0" smtClean="0"/>
          </a:p>
          <a:p>
            <a:r>
              <a:rPr lang="ko-KR" altLang="en-US" sz="800" dirty="0" smtClean="0"/>
              <a:t>후기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개  </a:t>
            </a:r>
            <a:r>
              <a:rPr lang="en-US" altLang="ko-KR" sz="800" dirty="0" smtClean="0"/>
              <a:t>|   </a:t>
            </a:r>
            <a:r>
              <a:rPr lang="ko-KR" altLang="en-US" sz="800" dirty="0" err="1" smtClean="0"/>
              <a:t>평균별점</a:t>
            </a:r>
            <a:r>
              <a:rPr lang="ko-KR" altLang="en-US" sz="800" dirty="0" smtClean="0"/>
              <a:t> ★</a:t>
            </a:r>
            <a:r>
              <a:rPr lang="en-US" altLang="ko-KR" sz="800" dirty="0" smtClean="0"/>
              <a:t>4.1</a:t>
            </a:r>
          </a:p>
        </p:txBody>
      </p:sp>
      <p:sp>
        <p:nvSpPr>
          <p:cNvPr id="40" name="타원 39"/>
          <p:cNvSpPr/>
          <p:nvPr/>
        </p:nvSpPr>
        <p:spPr>
          <a:xfrm>
            <a:off x="1164897" y="4162916"/>
            <a:ext cx="442841" cy="447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91693" y="4735855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친절해요</a:t>
            </a:r>
            <a:r>
              <a:rPr lang="ko-KR" altLang="en-US" sz="800" dirty="0" smtClean="0"/>
              <a:t> ☀    </a:t>
            </a:r>
            <a:r>
              <a:rPr lang="ko-KR" altLang="en-US" sz="800" dirty="0" err="1" smtClean="0"/>
              <a:t>가성비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굿</a:t>
            </a:r>
            <a:r>
              <a:rPr lang="ko-KR" altLang="en-US" sz="800" dirty="0" smtClean="0"/>
              <a:t> 👍</a:t>
            </a:r>
            <a:endParaRPr lang="en-US" altLang="ko-KR" sz="8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091694" y="5070654"/>
            <a:ext cx="472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우선 가격을 선도하는 곳</a:t>
            </a:r>
            <a:r>
              <a:rPr lang="en-US" altLang="ko-KR" sz="800" dirty="0"/>
              <a:t>,, </a:t>
            </a:r>
            <a:r>
              <a:rPr lang="ko-KR" altLang="en-US" sz="800" dirty="0"/>
              <a:t>많이 </a:t>
            </a:r>
            <a:r>
              <a:rPr lang="ko-KR" altLang="en-US" sz="800" dirty="0" err="1"/>
              <a:t>앞서있음</a:t>
            </a:r>
            <a:r>
              <a:rPr lang="ko-KR" altLang="en-US" sz="800" dirty="0"/>
              <a:t> 확실히 탕에 </a:t>
            </a:r>
            <a:r>
              <a:rPr lang="ko-KR" altLang="en-US" sz="800" dirty="0" err="1"/>
              <a:t>고기양은</a:t>
            </a:r>
            <a:r>
              <a:rPr lang="ko-KR" altLang="en-US" sz="800" dirty="0"/>
              <a:t> 많음 </a:t>
            </a:r>
            <a:r>
              <a:rPr lang="ko-KR" altLang="en-US" sz="800" dirty="0" err="1"/>
              <a:t>쿰쿰한</a:t>
            </a:r>
            <a:r>
              <a:rPr lang="ko-KR" altLang="en-US" sz="800" dirty="0"/>
              <a:t> 사골베이스에 </a:t>
            </a:r>
            <a:r>
              <a:rPr lang="ko-KR" altLang="en-US" sz="800" dirty="0" err="1"/>
              <a:t>솥밥</a:t>
            </a:r>
            <a:r>
              <a:rPr lang="ko-KR" altLang="en-US" sz="800" dirty="0"/>
              <a:t> 설렁탕을 </a:t>
            </a:r>
            <a:r>
              <a:rPr lang="ko-KR" altLang="en-US" sz="800" dirty="0" smtClean="0"/>
              <a:t>먹기보다는 찜이나 </a:t>
            </a:r>
            <a:r>
              <a:rPr lang="ko-KR" altLang="en-US" sz="800" dirty="0"/>
              <a:t>먹으러 오는게 </a:t>
            </a:r>
            <a:r>
              <a:rPr lang="ko-KR" altLang="en-US" sz="800" dirty="0" err="1"/>
              <a:t>나을거같음</a:t>
            </a:r>
            <a:endParaRPr lang="en-US" altLang="ko-KR" sz="800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897" y="5485971"/>
            <a:ext cx="466725" cy="285750"/>
          </a:xfrm>
          <a:prstGeom prst="rect">
            <a:avLst/>
          </a:prstGeom>
        </p:spPr>
      </p:pic>
      <p:pic>
        <p:nvPicPr>
          <p:cNvPr id="44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0"/>
          <a:stretch/>
        </p:blipFill>
        <p:spPr bwMode="auto">
          <a:xfrm>
            <a:off x="1167586" y="6016240"/>
            <a:ext cx="4653834" cy="231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810016" y="7228781"/>
            <a:ext cx="5327354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8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4892" y="4343924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잇메이트</a:t>
            </a:r>
            <a:r>
              <a:rPr lang="en-US" altLang="ko-KR" sz="800" dirty="0" smtClean="0"/>
              <a:t>58</a:t>
            </a:r>
            <a:endParaRPr lang="en-US" altLang="ko-KR" sz="800" dirty="0" smtClean="0"/>
          </a:p>
          <a:p>
            <a:r>
              <a:rPr lang="ko-KR" altLang="en-US" sz="800" dirty="0" smtClean="0"/>
              <a:t>후기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개  </a:t>
            </a:r>
            <a:r>
              <a:rPr lang="en-US" altLang="ko-KR" sz="800" dirty="0" smtClean="0"/>
              <a:t>|   </a:t>
            </a:r>
            <a:r>
              <a:rPr lang="ko-KR" altLang="en-US" sz="800" dirty="0" err="1" smtClean="0"/>
              <a:t>평균별점</a:t>
            </a:r>
            <a:r>
              <a:rPr lang="ko-KR" altLang="en-US" sz="800" dirty="0" smtClean="0"/>
              <a:t> ★</a:t>
            </a:r>
            <a:r>
              <a:rPr lang="en-US" altLang="ko-KR" sz="800" dirty="0" smtClean="0"/>
              <a:t>4.1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6385" y="4153828"/>
            <a:ext cx="5438480" cy="27047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36297" y="4289364"/>
            <a:ext cx="442841" cy="447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63093" y="4862303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친절해요</a:t>
            </a:r>
            <a:r>
              <a:rPr lang="ko-KR" altLang="en-US" sz="800" dirty="0" smtClean="0"/>
              <a:t> ☀    </a:t>
            </a:r>
            <a:r>
              <a:rPr lang="ko-KR" altLang="en-US" sz="800" dirty="0" err="1" smtClean="0"/>
              <a:t>가성비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굿</a:t>
            </a:r>
            <a:r>
              <a:rPr lang="ko-KR" altLang="en-US" sz="800" dirty="0" smtClean="0"/>
              <a:t> 👍</a:t>
            </a:r>
            <a:endParaRPr lang="en-US" altLang="ko-KR" sz="8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863093" y="5197102"/>
            <a:ext cx="5122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우선 가격을 선도하는 곳</a:t>
            </a:r>
            <a:r>
              <a:rPr lang="en-US" altLang="ko-KR" sz="800" dirty="0"/>
              <a:t>,, </a:t>
            </a:r>
            <a:r>
              <a:rPr lang="ko-KR" altLang="en-US" sz="800" dirty="0"/>
              <a:t>많이 </a:t>
            </a:r>
            <a:r>
              <a:rPr lang="ko-KR" altLang="en-US" sz="800" dirty="0" err="1"/>
              <a:t>앞서있음</a:t>
            </a:r>
            <a:r>
              <a:rPr lang="ko-KR" altLang="en-US" sz="800" dirty="0"/>
              <a:t> 확실히 탕에 </a:t>
            </a:r>
            <a:r>
              <a:rPr lang="ko-KR" altLang="en-US" sz="800" dirty="0" err="1"/>
              <a:t>고기양은</a:t>
            </a:r>
            <a:r>
              <a:rPr lang="ko-KR" altLang="en-US" sz="800" dirty="0"/>
              <a:t> 많음 </a:t>
            </a:r>
            <a:r>
              <a:rPr lang="ko-KR" altLang="en-US" sz="800" dirty="0" err="1"/>
              <a:t>쿰쿰한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사골베이스에 </a:t>
            </a:r>
            <a:r>
              <a:rPr lang="ko-KR" altLang="en-US" sz="800" dirty="0" err="1" smtClean="0"/>
              <a:t>솥밥</a:t>
            </a:r>
            <a:r>
              <a:rPr lang="ko-KR" altLang="en-US" sz="800" dirty="0" smtClean="0"/>
              <a:t> 설렁탕을 </a:t>
            </a:r>
            <a:r>
              <a:rPr lang="en-US" altLang="ko-KR" sz="800" dirty="0" smtClean="0"/>
              <a:t>…</a:t>
            </a:r>
            <a:endParaRPr lang="en-US" altLang="ko-KR" sz="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97" y="5526694"/>
            <a:ext cx="466725" cy="2857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14892" y="7432561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잇메이트</a:t>
            </a:r>
            <a:r>
              <a:rPr lang="en-US" altLang="ko-KR" sz="800" dirty="0" smtClean="0"/>
              <a:t>452</a:t>
            </a:r>
            <a:endParaRPr lang="en-US" altLang="ko-KR" sz="800" dirty="0" smtClean="0"/>
          </a:p>
          <a:p>
            <a:r>
              <a:rPr lang="ko-KR" altLang="en-US" sz="800" dirty="0" smtClean="0"/>
              <a:t>후기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개  </a:t>
            </a:r>
            <a:r>
              <a:rPr lang="en-US" altLang="ko-KR" sz="800" dirty="0" smtClean="0"/>
              <a:t>|   </a:t>
            </a:r>
            <a:r>
              <a:rPr lang="ko-KR" altLang="en-US" sz="800" dirty="0" err="1" smtClean="0"/>
              <a:t>평균별점</a:t>
            </a:r>
            <a:r>
              <a:rPr lang="ko-KR" altLang="en-US" sz="800" dirty="0" smtClean="0"/>
              <a:t> ★</a:t>
            </a:r>
            <a:r>
              <a:rPr lang="en-US" altLang="ko-KR" sz="800" dirty="0" smtClean="0"/>
              <a:t>4.1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6385" y="7038387"/>
            <a:ext cx="5438480" cy="18020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936297" y="7378001"/>
            <a:ext cx="442841" cy="447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63093" y="7950940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친절해요</a:t>
            </a:r>
            <a:r>
              <a:rPr lang="ko-KR" altLang="en-US" sz="800" dirty="0" smtClean="0"/>
              <a:t> ☀    </a:t>
            </a:r>
            <a:r>
              <a:rPr lang="ko-KR" altLang="en-US" sz="800" dirty="0" err="1" smtClean="0"/>
              <a:t>가성비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굿</a:t>
            </a:r>
            <a:r>
              <a:rPr lang="ko-KR" altLang="en-US" sz="800" dirty="0" smtClean="0"/>
              <a:t> 👍</a:t>
            </a:r>
            <a:endParaRPr lang="en-US" altLang="ko-KR" sz="800" dirty="0" smtClean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97" y="8422893"/>
            <a:ext cx="466725" cy="2857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486385" y="1024693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백년교동짬뽕</a:t>
            </a:r>
            <a:endParaRPr lang="en-US" altLang="ko-KR" sz="1400" b="1" dirty="0" smtClean="0"/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 smtClean="0">
                <a:latin typeface="+mn-ea"/>
              </a:rPr>
              <a:t>경기 </a:t>
            </a:r>
            <a:r>
              <a:rPr lang="ko-KR" altLang="en-US" sz="800" dirty="0">
                <a:latin typeface="+mn-ea"/>
              </a:rPr>
              <a:t>고양시 덕양구 </a:t>
            </a:r>
            <a:r>
              <a:rPr lang="ko-KR" altLang="en-US" sz="800" dirty="0" err="1">
                <a:latin typeface="+mn-ea"/>
              </a:rPr>
              <a:t>중앙로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245</a:t>
            </a:r>
          </a:p>
          <a:p>
            <a:endParaRPr lang="en-US" altLang="ko-KR" sz="800" dirty="0" smtClean="0">
              <a:latin typeface="+mn-ea"/>
            </a:endParaRPr>
          </a:p>
          <a:p>
            <a:r>
              <a:rPr lang="ko-KR" altLang="en-US" sz="800" dirty="0" err="1" smtClean="0">
                <a:latin typeface="+mn-ea"/>
              </a:rPr>
              <a:t>교동짬뽕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차돌짬뽕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err="1" smtClean="0">
                <a:latin typeface="+mn-ea"/>
              </a:rPr>
              <a:t>쭈꾸미덮짜장</a:t>
            </a:r>
            <a:endParaRPr lang="en-US" altLang="ko-KR" sz="800" dirty="0" smtClean="0"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70891" y="2340718"/>
            <a:ext cx="2847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★  </a:t>
            </a:r>
            <a:r>
              <a:rPr lang="en-US" altLang="ko-KR" sz="700" dirty="0" smtClean="0">
                <a:latin typeface="+mn-ea"/>
              </a:rPr>
              <a:t>4.5 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</a:rPr>
              <a:t>♡  </a:t>
            </a:r>
            <a:r>
              <a:rPr lang="en-US" altLang="ko-KR" sz="700" dirty="0" smtClean="0">
                <a:latin typeface="+mn-ea"/>
              </a:rPr>
              <a:t>20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1645644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사진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789335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2503243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0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리뷰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3362132" y="3540975"/>
            <a:ext cx="850653" cy="31618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59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025235"/>
            <a:ext cx="2637484" cy="16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3544698" y="1924645"/>
            <a:ext cx="659323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혼밥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53780" y="1919940"/>
            <a:ext cx="803294" cy="207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가성비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2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r="20464"/>
          <a:stretch/>
        </p:blipFill>
        <p:spPr bwMode="auto">
          <a:xfrm>
            <a:off x="810016" y="2815693"/>
            <a:ext cx="288000" cy="288000"/>
          </a:xfrm>
          <a:prstGeom prst="roundRect">
            <a:avLst>
              <a:gd name="adj" fmla="val 10880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09" y="2788155"/>
            <a:ext cx="1023419" cy="339523"/>
          </a:xfrm>
          <a:prstGeom prst="round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370" y="1066321"/>
            <a:ext cx="174987" cy="174987"/>
          </a:xfrm>
          <a:prstGeom prst="rect">
            <a:avLst/>
          </a:prstGeom>
        </p:spPr>
      </p:pic>
      <p:pic>
        <p:nvPicPr>
          <p:cNvPr id="65" name="Picture 2" descr="https://img1.kakaocdn.net/cthumb/local/C544x408.q50/?fname=http%3A%2F%2Ft1.daumcdn.net%2Flocal%2FkakaomapPhoto%2Freview%2F1872f0445643da29b3e959be4477959a8ac430ac%3Foriginal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6" y="5909722"/>
            <a:ext cx="1401378" cy="8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169659" y="3874703"/>
            <a:ext cx="5122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 smtClean="0"/>
              <a:t>최근순</a:t>
            </a:r>
            <a:r>
              <a:rPr lang="ko-KR" altLang="en-US" sz="800" dirty="0" smtClean="0"/>
              <a:t>  </a:t>
            </a:r>
            <a:r>
              <a:rPr lang="en-US" altLang="ko-KR" sz="800" dirty="0" smtClean="0"/>
              <a:t>|  </a:t>
            </a:r>
            <a:r>
              <a:rPr lang="ko-KR" altLang="en-US" sz="800" dirty="0" smtClean="0"/>
              <a:t>인기순  </a:t>
            </a:r>
            <a:r>
              <a:rPr lang="en-US" altLang="ko-KR" sz="800" dirty="0" smtClean="0"/>
              <a:t>|  </a:t>
            </a:r>
            <a:r>
              <a:rPr lang="ko-KR" altLang="en-US" sz="800" dirty="0" err="1" smtClean="0"/>
              <a:t>사진많은순</a:t>
            </a:r>
            <a:endParaRPr lang="en-US" altLang="ko-KR" sz="800" dirty="0" smtClean="0"/>
          </a:p>
        </p:txBody>
      </p:sp>
      <p:sp>
        <p:nvSpPr>
          <p:cNvPr id="68" name="직사각형 67"/>
          <p:cNvSpPr/>
          <p:nvPr/>
        </p:nvSpPr>
        <p:spPr>
          <a:xfrm>
            <a:off x="621267" y="7756114"/>
            <a:ext cx="5846862" cy="11096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-2" y="1080"/>
            <a:ext cx="6857999" cy="632459"/>
          </a:xfrm>
          <a:prstGeom prst="rect">
            <a:avLst/>
          </a:prstGeom>
          <a:solidFill>
            <a:srgbClr val="FFF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17152" y="234854"/>
            <a:ext cx="91723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rgbClr val="3B2919"/>
                </a:solidFill>
              </a:rPr>
              <a:t>로그인     회원가입</a:t>
            </a:r>
            <a:endParaRPr lang="ko-KR" altLang="en-US" sz="700" b="1" dirty="0">
              <a:solidFill>
                <a:srgbClr val="3B2919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0" y="237741"/>
            <a:ext cx="1800000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Words>739</Words>
  <Application>Microsoft Office PowerPoint</Application>
  <PresentationFormat>A4 용지(210x297mm)</PresentationFormat>
  <Paragraphs>295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PC05-18</dc:creator>
  <cp:lastModifiedBy>PC05-18</cp:lastModifiedBy>
  <cp:revision>398</cp:revision>
  <dcterms:created xsi:type="dcterms:W3CDTF">2025-11-24T07:40:25Z</dcterms:created>
  <dcterms:modified xsi:type="dcterms:W3CDTF">2025-12-11T08:48:40Z</dcterms:modified>
</cp:coreProperties>
</file>